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7" r:id="rId1"/>
  </p:sldMasterIdLst>
  <p:notesMasterIdLst>
    <p:notesMasterId r:id="rId13"/>
  </p:notesMasterIdLst>
  <p:sldIdLst>
    <p:sldId id="336" r:id="rId2"/>
    <p:sldId id="459" r:id="rId3"/>
    <p:sldId id="492" r:id="rId4"/>
    <p:sldId id="493" r:id="rId5"/>
    <p:sldId id="494" r:id="rId6"/>
    <p:sldId id="495" r:id="rId7"/>
    <p:sldId id="496" r:id="rId8"/>
    <p:sldId id="497" r:id="rId9"/>
    <p:sldId id="498" r:id="rId10"/>
    <p:sldId id="499" r:id="rId11"/>
    <p:sldId id="39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482C937-0841-2F47-BFBC-1FE33213E869}">
          <p14:sldIdLst>
            <p14:sldId id="336"/>
            <p14:sldId id="459"/>
            <p14:sldId id="492"/>
            <p14:sldId id="493"/>
            <p14:sldId id="494"/>
            <p14:sldId id="495"/>
            <p14:sldId id="496"/>
            <p14:sldId id="497"/>
            <p14:sldId id="498"/>
            <p14:sldId id="499"/>
            <p14:sldId id="39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B3FFB3"/>
    <a:srgbClr val="1237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03" autoAdjust="0"/>
    <p:restoredTop sz="94638" autoAdjust="0"/>
  </p:normalViewPr>
  <p:slideViewPr>
    <p:cSldViewPr snapToGrid="0" snapToObjects="1">
      <p:cViewPr varScale="1">
        <p:scale>
          <a:sx n="79" d="100"/>
          <a:sy n="79" d="100"/>
        </p:scale>
        <p:origin x="-1512" y="-104"/>
      </p:cViewPr>
      <p:guideLst>
        <p:guide orient="horz"/>
        <p:guide pos="2901"/>
      </p:guideLst>
    </p:cSldViewPr>
  </p:slideViewPr>
  <p:outlineViewPr>
    <p:cViewPr>
      <p:scale>
        <a:sx n="33" d="100"/>
        <a:sy n="33" d="100"/>
      </p:scale>
      <p:origin x="0" y="28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2445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EBDF8E-C96F-084A-92CE-8149A1A7522F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4E401-207F-4440-AF40-4CD3E470C61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626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4E401-207F-4440-AF40-4CD3E470C61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41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27094"/>
            <a:ext cx="7772400" cy="1470025"/>
          </a:xfrm>
        </p:spPr>
        <p:txBody>
          <a:bodyPr anchor="b" anchorCtr="0"/>
          <a:lstStyle>
            <a:lvl1pPr>
              <a:defRPr sz="54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254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1" y="3810000"/>
            <a:ext cx="7770812" cy="1752600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gradFill>
                  <a:gsLst>
                    <a:gs pos="0">
                      <a:schemeClr val="tx2"/>
                    </a:gs>
                    <a:gs pos="100000">
                      <a:schemeClr val="tx2">
                        <a:lumMod val="7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1E297-7B6B-554F-BB0B-651422052852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 rot="10800000">
            <a:off x="4195140" y="3435101"/>
            <a:ext cx="1108175" cy="158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91" y="67236"/>
            <a:ext cx="7083056" cy="767055"/>
          </a:xfrm>
        </p:spPr>
        <p:txBody>
          <a:bodyPr/>
          <a:lstStyle>
            <a:lvl1pPr>
              <a:defRPr sz="4000" b="1">
                <a:solidFill>
                  <a:srgbClr val="97ADD9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91" y="1170497"/>
            <a:ext cx="7083056" cy="5454025"/>
          </a:xfr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rgbClr val="97ADD9"/>
                </a:solidFill>
                <a:latin typeface="Calibri"/>
                <a:cs typeface="Calibri"/>
              </a:defRPr>
            </a:lvl1pPr>
            <a:lvl2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2pPr>
            <a:lvl3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3pPr>
            <a:lvl4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4pPr>
            <a:lvl5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3047" y="6259397"/>
            <a:ext cx="533400" cy="365125"/>
          </a:xfrm>
        </p:spPr>
        <p:txBody>
          <a:bodyPr/>
          <a:lstStyle/>
          <a:p>
            <a:fld id="{3D982013-D293-CE44-B7D2-597FC1F0B56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82000"/>
          </a:blip>
          <a:srcRect l="34145" r="40399"/>
          <a:stretch>
            <a:fillRect/>
          </a:stretch>
        </p:blipFill>
        <p:spPr>
          <a:xfrm>
            <a:off x="65243" y="67236"/>
            <a:ext cx="1628148" cy="679076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54093" y="67236"/>
            <a:ext cx="6622354" cy="767055"/>
          </a:xfrm>
        </p:spPr>
        <p:txBody>
          <a:bodyPr/>
          <a:lstStyle>
            <a:lvl1pPr>
              <a:defRPr sz="4000" b="1">
                <a:solidFill>
                  <a:srgbClr val="97ADD9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382" y="1170497"/>
            <a:ext cx="8490065" cy="5454025"/>
          </a:xfr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rgbClr val="97ADD9"/>
                </a:solidFill>
                <a:latin typeface="Calibri"/>
                <a:cs typeface="Calibri"/>
              </a:defRPr>
            </a:lvl1pPr>
            <a:lvl2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2pPr>
            <a:lvl3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3pPr>
            <a:lvl4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4pPr>
            <a:lvl5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3047" y="6259397"/>
            <a:ext cx="533400" cy="365125"/>
          </a:xfrm>
        </p:spPr>
        <p:txBody>
          <a:bodyPr/>
          <a:lstStyle/>
          <a:p>
            <a:fld id="{3D982013-D293-CE44-B7D2-597FC1F0B56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82000"/>
          </a:blip>
          <a:srcRect l="31771" r="38761"/>
          <a:stretch>
            <a:fillRect/>
          </a:stretch>
        </p:blipFill>
        <p:spPr>
          <a:xfrm rot="16200000">
            <a:off x="644856" y="-490463"/>
            <a:ext cx="789669" cy="190506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382" y="67236"/>
            <a:ext cx="8490065" cy="767055"/>
          </a:xfrm>
        </p:spPr>
        <p:txBody>
          <a:bodyPr/>
          <a:lstStyle>
            <a:lvl1pPr>
              <a:defRPr sz="4000" b="1">
                <a:solidFill>
                  <a:srgbClr val="97ADD9"/>
                </a:solidFill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382" y="1170497"/>
            <a:ext cx="8490065" cy="5454025"/>
          </a:xfrm>
        </p:spPr>
        <p:txBody>
          <a:bodyPr/>
          <a:lstStyle>
            <a:lvl1pPr>
              <a:buFont typeface="Wingdings" charset="2"/>
              <a:buChar char="§"/>
              <a:defRPr sz="2800">
                <a:solidFill>
                  <a:srgbClr val="97ADD9"/>
                </a:solidFill>
                <a:latin typeface="Calibri"/>
                <a:cs typeface="Calibri"/>
              </a:defRPr>
            </a:lvl1pPr>
            <a:lvl2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2pPr>
            <a:lvl3pPr>
              <a:buFont typeface="Wingdings" charset="2"/>
              <a:buChar char="§"/>
              <a:defRPr sz="2400">
                <a:solidFill>
                  <a:srgbClr val="97ADD9"/>
                </a:solidFill>
                <a:latin typeface="Calibri"/>
                <a:cs typeface="Calibri"/>
              </a:defRPr>
            </a:lvl3pPr>
            <a:lvl4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4pPr>
            <a:lvl5pPr>
              <a:buFont typeface="Wingdings" charset="2"/>
              <a:buChar char="§"/>
              <a:defRPr sz="2000">
                <a:solidFill>
                  <a:srgbClr val="97ADD9"/>
                </a:solidFill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43047" y="6259397"/>
            <a:ext cx="533400" cy="365125"/>
          </a:xfrm>
        </p:spPr>
        <p:txBody>
          <a:bodyPr/>
          <a:lstStyle/>
          <a:p>
            <a:fld id="{3D982013-D293-CE44-B7D2-597FC1F0B5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4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26440"/>
            <a:ext cx="7770813" cy="1472184"/>
          </a:xfrm>
        </p:spPr>
        <p:txBody>
          <a:bodyPr anchor="b" anchorCtr="0"/>
          <a:lstStyle>
            <a:lvl1pPr algn="ctr">
              <a:defRPr sz="5400" b="0" i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3048"/>
            <a:ext cx="7770813" cy="1755648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C39E5-0C0E-4107-B90D-3D2C95AA33ED}" type="datetime1">
              <a:rPr lang="en-US"/>
              <a:pPr/>
              <a:t>3/12/15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70A80-E872-44E8-BC8C-884F2AA07922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625" y="433389"/>
            <a:ext cx="8715915" cy="51446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9088" y="1963739"/>
            <a:ext cx="8529637" cy="3959225"/>
          </a:xfrm>
        </p:spPr>
        <p:txBody>
          <a:bodyPr/>
          <a:lstStyle>
            <a:lvl1pPr>
              <a:lnSpc>
                <a:spcPct val="100000"/>
              </a:lnSpc>
              <a:spcBef>
                <a:spcPts val="600"/>
              </a:spcBef>
              <a:defRPr/>
            </a:lvl1pPr>
            <a:lvl2pPr marL="690563" indent="-228600">
              <a:lnSpc>
                <a:spcPct val="100000"/>
              </a:lnSpc>
              <a:spcAft>
                <a:spcPts val="600"/>
              </a:spcAft>
              <a:defRPr sz="1800" b="0"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 b="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 b="0"/>
            </a:lvl4pPr>
            <a:lvl5pPr>
              <a:lnSpc>
                <a:spcPct val="100000"/>
              </a:lnSpc>
              <a:spcAft>
                <a:spcPts val="0"/>
              </a:spcAft>
              <a:defRPr sz="1800" b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F3A9F9-1A06-4DA2-805C-1EA29B1E34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dt" sz="half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3"/>
          </p:nvPr>
        </p:nvSpPr>
        <p:spPr>
          <a:xfrm>
            <a:off x="307181" y="947853"/>
            <a:ext cx="8529637" cy="501805"/>
          </a:xfrm>
        </p:spPr>
        <p:txBody>
          <a:bodyPr/>
          <a:lstStyle>
            <a:lvl1pPr>
              <a:lnSpc>
                <a:spcPct val="100000"/>
              </a:lnSpc>
              <a:buNone/>
              <a:defRPr sz="2800" i="1"/>
            </a:lvl1pPr>
            <a:lvl2pPr marL="690563" indent="-228600">
              <a:lnSpc>
                <a:spcPct val="100000"/>
              </a:lnSpc>
              <a:spcAft>
                <a:spcPts val="0"/>
              </a:spcAft>
              <a:defRPr/>
            </a:lvl2pPr>
            <a:lvl3pPr marL="1089025" indent="-228600">
              <a:lnSpc>
                <a:spcPct val="100000"/>
              </a:lnSpc>
              <a:spcAft>
                <a:spcPts val="0"/>
              </a:spcAft>
              <a:defRPr sz="1800"/>
            </a:lvl3pPr>
            <a:lvl4pPr marL="1368425" indent="-228600">
              <a:lnSpc>
                <a:spcPct val="100000"/>
              </a:lnSpc>
              <a:spcAft>
                <a:spcPts val="0"/>
              </a:spcAft>
              <a:defRPr sz="1800"/>
            </a:lvl4pPr>
            <a:lvl5pPr>
              <a:lnSpc>
                <a:spcPct val="100000"/>
              </a:lnSpc>
              <a:spcAft>
                <a:spcPts val="0"/>
              </a:spcAft>
              <a:defRPr sz="1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1503099"/>
      </p:ext>
    </p:extLst>
  </p:cSld>
  <p:clrMapOvr>
    <a:masterClrMapping/>
  </p:clrMapOvr>
  <p:transition xmlns:p14="http://schemas.microsoft.com/office/powerpoint/2010/main"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289115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982013-D293-CE44-B7D2-597FC1F0B561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67236"/>
            <a:ext cx="7770813" cy="1371600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9800"/>
            <a:ext cx="7770813" cy="3657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00800" y="6289115"/>
            <a:ext cx="2375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1E297-7B6B-554F-BB0B-651422052852}" type="datetimeFigureOut">
              <a:rPr lang="en-US" smtClean="0"/>
              <a:pPr/>
              <a:t>3/12/15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9624" y="6289115"/>
            <a:ext cx="31555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1" r:id="rId3"/>
    <p:sldLayoutId id="2147483824" r:id="rId4"/>
    <p:sldLayoutId id="2147483790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  <p:sldLayoutId id="2147483801" r:id="rId15"/>
    <p:sldLayoutId id="2147483802" r:id="rId16"/>
    <p:sldLayoutId id="2147483803" r:id="rId17"/>
    <p:sldLayoutId id="2147483804" r:id="rId18"/>
    <p:sldLayoutId id="2147483805" r:id="rId19"/>
    <p:sldLayoutId id="2147483806" r:id="rId20"/>
    <p:sldLayoutId id="2147483807" r:id="rId21"/>
    <p:sldLayoutId id="2147483808" r:id="rId22"/>
    <p:sldLayoutId id="2147483809" r:id="rId23"/>
    <p:sldLayoutId id="2147483810" r:id="rId24"/>
    <p:sldLayoutId id="2147483811" r:id="rId25"/>
    <p:sldLayoutId id="2147483812" r:id="rId26"/>
    <p:sldLayoutId id="2147483813" r:id="rId27"/>
    <p:sldLayoutId id="2147483814" r:id="rId28"/>
    <p:sldLayoutId id="2147483815" r:id="rId29"/>
    <p:sldLayoutId id="2147483816" r:id="rId30"/>
    <p:sldLayoutId id="2147483817" r:id="rId31"/>
    <p:sldLayoutId id="2147483818" r:id="rId32"/>
    <p:sldLayoutId id="2147483819" r:id="rId33"/>
    <p:sldLayoutId id="2147483820" r:id="rId34"/>
    <p:sldLayoutId id="2147483821" r:id="rId35"/>
    <p:sldLayoutId id="2147483822" r:id="rId36"/>
    <p:sldLayoutId id="2147483823" r:id="rId37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2"/>
          </a:solidFill>
          <a:effectLst>
            <a:outerShdw blurRad="38100" dist="12700" algn="l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2000"/>
        </a:spcBef>
        <a:buClr>
          <a:schemeClr val="accent3"/>
        </a:buClr>
        <a:buFont typeface="Wingdings" pitchFamily="2" charset="2"/>
        <a:buChar char="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457200" algn="l" defTabSz="914400" rtl="0" eaLnBrk="1" latinLnBrk="0" hangingPunct="1">
        <a:spcBef>
          <a:spcPts val="600"/>
        </a:spcBef>
        <a:buClr>
          <a:schemeClr val="accent3">
            <a:lumMod val="50000"/>
          </a:schemeClr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457200" algn="l" defTabSz="914400" rtl="0" eaLnBrk="1" latinLnBrk="0" hangingPunct="1">
        <a:spcBef>
          <a:spcPts val="600"/>
        </a:spcBef>
        <a:buClr>
          <a:schemeClr val="accent3"/>
        </a:buClr>
        <a:buFont typeface="Wingdings" pitchFamily="2" charset="2"/>
        <a:buChar char="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0206" y="1002593"/>
            <a:ext cx="8179674" cy="590413"/>
          </a:xfrm>
        </p:spPr>
        <p:txBody>
          <a:bodyPr>
            <a:noAutofit/>
          </a:bodyPr>
          <a:lstStyle/>
          <a:p>
            <a:r>
              <a:rPr lang="en-US" sz="3200" b="1" dirty="0">
                <a:latin typeface="Cambria"/>
                <a:cs typeface="Cambria"/>
              </a:rPr>
              <a:t>An Automated Images-to-Graphs Pipeline for High Resolution </a:t>
            </a:r>
            <a:r>
              <a:rPr lang="en-US" sz="3200" b="1" dirty="0" err="1">
                <a:latin typeface="Cambria"/>
                <a:cs typeface="Cambria"/>
              </a:rPr>
              <a:t>Connectomics</a:t>
            </a:r>
            <a:endParaRPr lang="en-US" sz="3200" b="1" dirty="0">
              <a:solidFill>
                <a:schemeClr val="accent1">
                  <a:lumMod val="40000"/>
                  <a:lumOff val="60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74929" y="4842258"/>
            <a:ext cx="7770812" cy="1752600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Will Gray </a:t>
            </a:r>
            <a:r>
              <a:rPr lang="en-US" sz="2800" b="1" dirty="0" err="1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Roncal</a:t>
            </a:r>
            <a:endParaRPr lang="en-US" sz="2800" b="1" dirty="0" smtClean="0">
              <a:solidFill>
                <a:schemeClr val="accent2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  <a:p>
            <a:r>
              <a:rPr lang="en-US" sz="2800" b="1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February 26, 2015</a:t>
            </a:r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/>
          <a:srcRect t="940" b="1607"/>
          <a:stretch/>
        </p:blipFill>
        <p:spPr>
          <a:xfrm>
            <a:off x="2148738" y="2197162"/>
            <a:ext cx="5001118" cy="224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812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Deploy pipeline on Amazon cluster</a:t>
            </a:r>
          </a:p>
          <a:p>
            <a:r>
              <a:rPr lang="en-US" dirty="0" smtClean="0"/>
              <a:t>Incorporate additional tools from the community (synapse detector, Gala)</a:t>
            </a:r>
          </a:p>
          <a:p>
            <a:r>
              <a:rPr lang="en-US" dirty="0" smtClean="0"/>
              <a:t>Normalize metric to increase </a:t>
            </a:r>
            <a:r>
              <a:rPr lang="en-US" dirty="0" smtClean="0"/>
              <a:t>interpretability</a:t>
            </a:r>
            <a:endParaRPr lang="en-US" dirty="0" smtClean="0"/>
          </a:p>
          <a:p>
            <a:r>
              <a:rPr lang="en-US" dirty="0" smtClean="0"/>
              <a:t>Publish!</a:t>
            </a:r>
          </a:p>
          <a:p>
            <a:r>
              <a:rPr lang="en-US" dirty="0" smtClean="0"/>
              <a:t>Scale and solve problems as they appear</a:t>
            </a:r>
          </a:p>
          <a:p>
            <a:pPr lvl="1"/>
            <a:r>
              <a:rPr lang="en-US" dirty="0" smtClean="0"/>
              <a:t>Spines to shafts</a:t>
            </a:r>
          </a:p>
          <a:p>
            <a:pPr lvl="1"/>
            <a:r>
              <a:rPr lang="en-US" dirty="0" smtClean="0"/>
              <a:t>Merge boundaries</a:t>
            </a:r>
          </a:p>
          <a:p>
            <a:pPr lvl="1"/>
            <a:r>
              <a:rPr lang="en-US" dirty="0" smtClean="0"/>
              <a:t>High level constraints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56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4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1000"/>
                    </a14:imgEffect>
                    <a14:imgEffect>
                      <a14:brightnessContrast contras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7520"/>
            <a:ext cx="9144000" cy="685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Acknowledgments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9900" y="860306"/>
            <a:ext cx="8306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rgbClr val="97ADD9"/>
                </a:solidFill>
                <a:latin typeface="Calibri"/>
                <a:cs typeface="Calibri"/>
              </a:rPr>
              <a:t>Project to host, process, and analyze </a:t>
            </a:r>
            <a:r>
              <a:rPr lang="en-US" sz="2000" dirty="0" err="1" smtClean="0">
                <a:solidFill>
                  <a:srgbClr val="97ADD9"/>
                </a:solidFill>
                <a:latin typeface="Calibri"/>
                <a:cs typeface="Calibri"/>
              </a:rPr>
              <a:t>connectomes</a:t>
            </a:r>
            <a:r>
              <a:rPr lang="en-US" sz="2000" dirty="0">
                <a:solidFill>
                  <a:srgbClr val="97ADD9"/>
                </a:solidFill>
                <a:latin typeface="Calibri"/>
                <a:cs typeface="Calibri"/>
              </a:rPr>
              <a:t> </a:t>
            </a:r>
            <a:r>
              <a:rPr lang="en-US" sz="2000" dirty="0" smtClean="0">
                <a:solidFill>
                  <a:srgbClr val="97ADD9"/>
                </a:solidFill>
                <a:latin typeface="Calibri"/>
                <a:cs typeface="Calibri"/>
              </a:rPr>
              <a:t>(at different scales – nm to mm) and the associated data, code, and graphs</a:t>
            </a:r>
            <a:endParaRPr lang="en-US" sz="2000" dirty="0">
              <a:solidFill>
                <a:srgbClr val="97ADD9"/>
              </a:solidFill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2299" y="1456793"/>
            <a:ext cx="83065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solidFill>
                  <a:srgbClr val="97ADD9"/>
                </a:solidFill>
                <a:latin typeface="Calibri"/>
                <a:cs typeface="Calibri"/>
              </a:rPr>
              <a:t>www.openconnectomeproject.org</a:t>
            </a:r>
            <a:endParaRPr lang="en-US" sz="2800" dirty="0">
              <a:solidFill>
                <a:srgbClr val="97ADD9"/>
              </a:solidFill>
              <a:latin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88998" y="2452233"/>
            <a:ext cx="7645401" cy="440120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600" b="1" dirty="0" err="1" smtClean="0">
                <a:latin typeface="Century Gothic"/>
                <a:cs typeface="Century Gothic"/>
              </a:rPr>
              <a:t>Omair</a:t>
            </a:r>
            <a:r>
              <a:rPr lang="en-US" sz="1600" b="1" dirty="0" smtClean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Akmal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Alex Baden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Daniel Berger</a:t>
            </a:r>
          </a:p>
          <a:p>
            <a:r>
              <a:rPr lang="en-US" sz="1600" b="1" dirty="0" err="1">
                <a:latin typeface="Century Gothic"/>
                <a:cs typeface="Century Gothic"/>
              </a:rPr>
              <a:t>Davi</a:t>
            </a:r>
            <a:r>
              <a:rPr lang="en-US" sz="1600" b="1" dirty="0">
                <a:latin typeface="Century Gothic"/>
                <a:cs typeface="Century Gothic"/>
              </a:rPr>
              <a:t> Bock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Randal Burns</a:t>
            </a:r>
          </a:p>
          <a:p>
            <a:r>
              <a:rPr lang="en-US" sz="1600" b="1" dirty="0">
                <a:latin typeface="Century Gothic"/>
                <a:cs typeface="Century Gothic"/>
              </a:rPr>
              <a:t>Mark </a:t>
            </a:r>
            <a:r>
              <a:rPr lang="en-US" sz="1600" b="1" dirty="0" err="1">
                <a:latin typeface="Century Gothic"/>
                <a:cs typeface="Century Gothic"/>
              </a:rPr>
              <a:t>Chevillet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>
                <a:latin typeface="Century Gothic"/>
                <a:cs typeface="Century Gothic"/>
              </a:rPr>
              <a:t>Mitya</a:t>
            </a:r>
            <a:r>
              <a:rPr lang="en-US" sz="1600" b="1" dirty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Chklovskii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Jose </a:t>
            </a:r>
            <a:r>
              <a:rPr lang="en-US" sz="1600" b="1" dirty="0" err="1" smtClean="0">
                <a:latin typeface="Century Gothic"/>
                <a:cs typeface="Century Gothic"/>
              </a:rPr>
              <a:t>Conchello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>
                <a:latin typeface="Century Gothic"/>
                <a:cs typeface="Century Gothic"/>
              </a:rPr>
              <a:t>Marysol</a:t>
            </a:r>
            <a:r>
              <a:rPr lang="en-US" sz="1600" b="1" dirty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Encarnacion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err="1" smtClean="0">
                <a:latin typeface="Century Gothic"/>
                <a:cs typeface="Century Gothic"/>
              </a:rPr>
              <a:t>Kel</a:t>
            </a:r>
            <a:r>
              <a:rPr lang="en-US" sz="1600" b="1" dirty="0" smtClean="0">
                <a:latin typeface="Century Gothic"/>
                <a:cs typeface="Century Gothic"/>
              </a:rPr>
              <a:t> Guerin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Greg Hager</a:t>
            </a:r>
          </a:p>
          <a:p>
            <a:r>
              <a:rPr lang="en-US" sz="1600" b="1" dirty="0">
                <a:latin typeface="Century Gothic"/>
                <a:cs typeface="Century Gothic"/>
              </a:rPr>
              <a:t>Ray </a:t>
            </a:r>
            <a:r>
              <a:rPr lang="en-US" sz="1600" b="1" dirty="0" smtClean="0">
                <a:latin typeface="Century Gothic"/>
                <a:cs typeface="Century Gothic"/>
              </a:rPr>
              <a:t>Jones</a:t>
            </a:r>
          </a:p>
          <a:p>
            <a:r>
              <a:rPr lang="en-US" sz="1600" b="1" dirty="0">
                <a:latin typeface="Century Gothic"/>
                <a:cs typeface="Century Gothic"/>
              </a:rPr>
              <a:t>Bobby </a:t>
            </a:r>
            <a:r>
              <a:rPr lang="en-US" sz="1600" b="1" dirty="0" err="1">
                <a:latin typeface="Century Gothic"/>
                <a:cs typeface="Century Gothic"/>
              </a:rPr>
              <a:t>Kasthuri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 smtClean="0">
                <a:latin typeface="Century Gothic"/>
                <a:cs typeface="Century Gothic"/>
              </a:rPr>
              <a:t>Verena</a:t>
            </a:r>
            <a:r>
              <a:rPr lang="en-US" sz="1600" b="1" dirty="0" smtClean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Kaynig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Greg </a:t>
            </a:r>
            <a:r>
              <a:rPr lang="en-US" sz="1600" b="1" dirty="0" err="1" smtClean="0">
                <a:latin typeface="Century Gothic"/>
                <a:cs typeface="Century Gothic"/>
              </a:rPr>
              <a:t>Kiar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Dean </a:t>
            </a:r>
            <a:r>
              <a:rPr lang="en-US" sz="1600" b="1" dirty="0" err="1">
                <a:latin typeface="Century Gothic"/>
                <a:cs typeface="Century Gothic"/>
              </a:rPr>
              <a:t>Kleissas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>
                <a:latin typeface="Century Gothic"/>
                <a:cs typeface="Century Gothic"/>
              </a:rPr>
              <a:t>Seymour Knowles-</a:t>
            </a:r>
            <a:r>
              <a:rPr lang="en-US" sz="1600" b="1" dirty="0" smtClean="0">
                <a:latin typeface="Century Gothic"/>
                <a:cs typeface="Century Gothic"/>
              </a:rPr>
              <a:t>Barley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Travis </a:t>
            </a:r>
            <a:r>
              <a:rPr lang="en-US" sz="1600" b="1" dirty="0" err="1" smtClean="0">
                <a:latin typeface="Century Gothic"/>
                <a:cs typeface="Century Gothic"/>
              </a:rPr>
              <a:t>Latchman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Colin Lea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>
                <a:latin typeface="Century Gothic"/>
                <a:cs typeface="Century Gothic"/>
              </a:rPr>
              <a:t>Wei-Chung Allen Lee</a:t>
            </a:r>
          </a:p>
          <a:p>
            <a:r>
              <a:rPr lang="en-US" sz="1600" b="1" dirty="0" err="1" smtClean="0">
                <a:latin typeface="Century Gothic"/>
                <a:cs typeface="Century Gothic"/>
              </a:rPr>
              <a:t>Kunal</a:t>
            </a:r>
            <a:r>
              <a:rPr lang="en-US" sz="1600" b="1" dirty="0" smtClean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Lillaney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Jeff </a:t>
            </a:r>
            <a:r>
              <a:rPr lang="en-US" sz="1600" b="1" dirty="0" err="1" smtClean="0">
                <a:latin typeface="Century Gothic"/>
                <a:cs typeface="Century Gothic"/>
              </a:rPr>
              <a:t>Lichtman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>
                <a:latin typeface="Century Gothic"/>
                <a:cs typeface="Century Gothic"/>
              </a:rPr>
              <a:t>Priya</a:t>
            </a:r>
            <a:r>
              <a:rPr lang="en-US" sz="1600" b="1" dirty="0">
                <a:latin typeface="Century Gothic"/>
                <a:cs typeface="Century Gothic"/>
              </a:rPr>
              <a:t> </a:t>
            </a:r>
            <a:r>
              <a:rPr lang="en-US" sz="1600" b="1" dirty="0" err="1">
                <a:latin typeface="Century Gothic"/>
                <a:cs typeface="Century Gothic"/>
              </a:rPr>
              <a:t>Manavalan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 smtClean="0">
                <a:latin typeface="Century Gothic"/>
                <a:cs typeface="Century Gothic"/>
              </a:rPr>
              <a:t>Hanspeter</a:t>
            </a:r>
            <a:r>
              <a:rPr lang="en-US" sz="1600" b="1" dirty="0" smtClean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Pfister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Carey </a:t>
            </a:r>
            <a:r>
              <a:rPr lang="en-US" sz="1600" b="1" dirty="0" err="1">
                <a:latin typeface="Century Gothic"/>
                <a:cs typeface="Century Gothic"/>
              </a:rPr>
              <a:t>Priebe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 smtClean="0">
                <a:latin typeface="Century Gothic"/>
                <a:cs typeface="Century Gothic"/>
              </a:rPr>
              <a:t>Purnima</a:t>
            </a:r>
            <a:r>
              <a:rPr lang="en-US" sz="1600" b="1" dirty="0" smtClean="0">
                <a:latin typeface="Century Gothic"/>
                <a:cs typeface="Century Gothic"/>
              </a:rPr>
              <a:t> </a:t>
            </a:r>
            <a:r>
              <a:rPr lang="en-US" sz="1600" b="1" dirty="0" err="1">
                <a:latin typeface="Century Gothic"/>
                <a:cs typeface="Century Gothic"/>
              </a:rPr>
              <a:t>Rajan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err="1">
                <a:latin typeface="Century Gothic"/>
                <a:cs typeface="Century Gothic"/>
              </a:rPr>
              <a:t>Ayushi</a:t>
            </a:r>
            <a:r>
              <a:rPr lang="en-US" sz="1600" b="1" dirty="0">
                <a:latin typeface="Century Gothic"/>
                <a:cs typeface="Century Gothic"/>
              </a:rPr>
              <a:t> </a:t>
            </a:r>
            <a:r>
              <a:rPr lang="en-US" sz="1600" b="1" dirty="0" err="1" smtClean="0">
                <a:latin typeface="Century Gothic"/>
                <a:cs typeface="Century Gothic"/>
              </a:rPr>
              <a:t>Sinha</a:t>
            </a:r>
            <a:endParaRPr lang="en-US" sz="1600" b="1" dirty="0" smtClean="0">
              <a:latin typeface="Century Gothic"/>
              <a:cs typeface="Century Gothic"/>
            </a:endParaRPr>
          </a:p>
          <a:p>
            <a:r>
              <a:rPr lang="en-US" sz="1600" b="1" dirty="0">
                <a:latin typeface="Century Gothic"/>
                <a:cs typeface="Century Gothic"/>
              </a:rPr>
              <a:t>Stephen </a:t>
            </a:r>
            <a:r>
              <a:rPr lang="en-US" sz="1600" b="1" dirty="0" smtClean="0">
                <a:latin typeface="Century Gothic"/>
                <a:cs typeface="Century Gothic"/>
              </a:rPr>
              <a:t>Smith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Daniel </a:t>
            </a:r>
            <a:r>
              <a:rPr lang="en-US" sz="1600" b="1" dirty="0" err="1" smtClean="0">
                <a:latin typeface="Century Gothic"/>
                <a:cs typeface="Century Gothic"/>
              </a:rPr>
              <a:t>Sussman</a:t>
            </a:r>
            <a:endParaRPr lang="en-US" sz="1600" b="1" dirty="0">
              <a:latin typeface="Century Gothic"/>
              <a:cs typeface="Century Gothic"/>
            </a:endParaRPr>
          </a:p>
          <a:p>
            <a:r>
              <a:rPr lang="en-US" sz="1600" b="1" dirty="0" smtClean="0">
                <a:latin typeface="Century Gothic"/>
                <a:cs typeface="Century Gothic"/>
              </a:rPr>
              <a:t>Jacob Vogelstein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Joshua Vogelstein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Alyssa Wilson</a:t>
            </a:r>
          </a:p>
          <a:p>
            <a:r>
              <a:rPr lang="en-US" sz="1600" b="1" dirty="0" smtClean="0">
                <a:latin typeface="Century Gothic"/>
                <a:cs typeface="Century Gothic"/>
              </a:rPr>
              <a:t>Da </a:t>
            </a:r>
            <a:r>
              <a:rPr lang="en-US" sz="1600" b="1" dirty="0" err="1" smtClean="0">
                <a:latin typeface="Century Gothic"/>
                <a:cs typeface="Century Gothic"/>
              </a:rPr>
              <a:t>Zheng</a:t>
            </a:r>
            <a:endParaRPr lang="en-US" sz="1600" b="1" dirty="0" smtClean="0">
              <a:latin typeface="Century Gothic"/>
              <a:cs typeface="Century Gothic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88998" y="1986039"/>
            <a:ext cx="713740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Century Gothic"/>
                <a:cs typeface="Century Gothic"/>
              </a:rPr>
              <a:t>This work is collaborative with many people (partial list):  </a:t>
            </a:r>
          </a:p>
        </p:txBody>
      </p:sp>
    </p:spTree>
    <p:extLst>
      <p:ext uri="{BB962C8B-B14F-4D97-AF65-F5344CB8AC3E}">
        <p14:creationId xmlns:p14="http://schemas.microsoft.com/office/powerpoint/2010/main" val="269511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MR_8x12_v10.jpg.jpeg"/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610"/>
          <a:stretch/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306493" y="219636"/>
            <a:ext cx="6622354" cy="767055"/>
          </a:xfrm>
          <a:prstGeom prst="rect">
            <a:avLst/>
          </a:prstGeom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97ADD9"/>
                </a:solidFill>
                <a:effectLst>
                  <a:outerShdw blurRad="38100" dist="12700" algn="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 smtClean="0"/>
              <a:t>Mapping the Brain!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15530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Opportunity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6146" y="1447800"/>
            <a:ext cx="7787542" cy="3467848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Technological advances have produced massive volumes of brain tissue for the first time, containing neuronal circuits</a:t>
            </a:r>
          </a:p>
          <a:p>
            <a:r>
              <a:rPr lang="en-US" dirty="0" smtClean="0"/>
              <a:t>Manual tracing is </a:t>
            </a:r>
            <a:r>
              <a:rPr lang="en-US" dirty="0" err="1" smtClean="0"/>
              <a:t>untractable</a:t>
            </a:r>
            <a:r>
              <a:rPr lang="en-US" dirty="0" smtClean="0"/>
              <a:t>; existing algorithms solve only sub-portions of the problem</a:t>
            </a:r>
          </a:p>
          <a:p>
            <a:r>
              <a:rPr lang="en-US" dirty="0" smtClean="0"/>
              <a:t>This paper presents the first fully-automated framework to generate and assess graphs </a:t>
            </a:r>
          </a:p>
          <a:p>
            <a:r>
              <a:rPr lang="en-US" dirty="0" smtClean="0"/>
              <a:t>Provides a reference pipeline and tools to improve and use for science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882" y="4327744"/>
            <a:ext cx="5050118" cy="263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602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Running data at scale is non-obvious and existing solutions are often not reproducible</a:t>
            </a:r>
          </a:p>
          <a:p>
            <a:r>
              <a:rPr lang="en-US" dirty="0" smtClean="0"/>
              <a:t>Many of the problems we face require an overall systems view to solve</a:t>
            </a:r>
          </a:p>
          <a:p>
            <a:r>
              <a:rPr lang="en-US" dirty="0" smtClean="0"/>
              <a:t>Researchers have made great advances, but typically focus on one aspect of the problem</a:t>
            </a:r>
          </a:p>
          <a:p>
            <a:r>
              <a:rPr lang="en-US" dirty="0" smtClean="0"/>
              <a:t>Errors in graph </a:t>
            </a:r>
            <a:br>
              <a:rPr lang="en-US" dirty="0" smtClean="0"/>
            </a:br>
            <a:r>
              <a:rPr lang="en-US" dirty="0" smtClean="0"/>
              <a:t>connectivity are not </a:t>
            </a:r>
            <a:br>
              <a:rPr lang="en-US" dirty="0" smtClean="0"/>
            </a:br>
            <a:r>
              <a:rPr lang="en-US" dirty="0" smtClean="0"/>
              <a:t>distributed uniformly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388" y="4406900"/>
            <a:ext cx="3289300" cy="184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977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built an automated images-to-graphs pipeline</a:t>
            </a:r>
          </a:p>
          <a:p>
            <a:r>
              <a:rPr lang="en-US" dirty="0" smtClean="0"/>
              <a:t>Several modular components to estimate:</a:t>
            </a:r>
          </a:p>
          <a:p>
            <a:pPr lvl="1"/>
            <a:r>
              <a:rPr lang="en-US" dirty="0" smtClean="0"/>
              <a:t>Neurons (nodes)</a:t>
            </a:r>
          </a:p>
          <a:p>
            <a:pPr lvl="1"/>
            <a:r>
              <a:rPr lang="en-US" dirty="0" smtClean="0"/>
              <a:t>Synapses (edges)</a:t>
            </a:r>
          </a:p>
          <a:p>
            <a:pPr lvl="1"/>
            <a:r>
              <a:rPr lang="en-US" dirty="0" smtClean="0"/>
              <a:t>Combine everything together into a graph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9681" y="4303059"/>
            <a:ext cx="7792499" cy="1790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569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 (2 of 2):  Line Graphs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03" b="4362"/>
          <a:stretch/>
        </p:blipFill>
        <p:spPr>
          <a:xfrm>
            <a:off x="2771588" y="4454303"/>
            <a:ext cx="6028391" cy="24021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19132"/>
          <a:stretch/>
        </p:blipFill>
        <p:spPr>
          <a:xfrm>
            <a:off x="1111369" y="3560354"/>
            <a:ext cx="7554513" cy="8957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35608" y="1417638"/>
            <a:ext cx="7112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Calibri"/>
                <a:cs typeface="Calibri"/>
              </a:rPr>
              <a:t>We built a novel way to compute overall graph error using computer vision methods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Calibri"/>
                <a:cs typeface="Calibri"/>
              </a:rPr>
              <a:t>Relies on comparing two graphs directly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>
                <a:latin typeface="Calibri"/>
                <a:cs typeface="Calibri"/>
              </a:rPr>
              <a:t>Uses line graph to make graph matching easy (matching neuronal graphs is hard!)</a:t>
            </a:r>
          </a:p>
          <a:p>
            <a:endParaRPr lang="en-US" sz="2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29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Pipeline demonstrated to create 1300 reference graphs</a:t>
            </a:r>
            <a:r>
              <a:rPr lang="en-US" dirty="0"/>
              <a:t> </a:t>
            </a:r>
            <a:r>
              <a:rPr lang="en-US" dirty="0" smtClean="0"/>
              <a:t>(each cell is one graph)</a:t>
            </a:r>
          </a:p>
          <a:p>
            <a:r>
              <a:rPr lang="en-US" dirty="0" smtClean="0"/>
              <a:t>Best operating point is </a:t>
            </a:r>
            <a:r>
              <a:rPr lang="en-US" b="1" dirty="0" smtClean="0"/>
              <a:t>not</a:t>
            </a:r>
            <a:r>
              <a:rPr lang="en-US" dirty="0" smtClean="0"/>
              <a:t> at the point where synapse error metric and segmentation error metric are lowest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400" y="4143843"/>
            <a:ext cx="65405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07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91" y="189775"/>
            <a:ext cx="7083056" cy="767055"/>
          </a:xfrm>
        </p:spPr>
        <p:txBody>
          <a:bodyPr>
            <a:noAutofit/>
          </a:bodyPr>
          <a:lstStyle/>
          <a:p>
            <a:r>
              <a:rPr lang="en-US" sz="3200" dirty="0" smtClean="0"/>
              <a:t>Back of Napkin Compute Required for one terabyte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Existing methods</a:t>
            </a:r>
          </a:p>
          <a:p>
            <a:pPr lvl="1"/>
            <a:r>
              <a:rPr lang="en-US" sz="2400" dirty="0" smtClean="0"/>
              <a:t>GPU Hours:  200,000 (membrane segmentation)</a:t>
            </a:r>
          </a:p>
          <a:p>
            <a:pPr lvl="1"/>
            <a:r>
              <a:rPr lang="en-US" sz="2400" dirty="0" smtClean="0"/>
              <a:t>CPU Core Hours:  15,000 (neuron/synapse/merging)</a:t>
            </a:r>
          </a:p>
          <a:p>
            <a:r>
              <a:rPr lang="en-US" dirty="0" smtClean="0"/>
              <a:t>With “easy” optimizations</a:t>
            </a:r>
          </a:p>
          <a:p>
            <a:pPr lvl="1"/>
            <a:r>
              <a:rPr lang="en-US" sz="2400" dirty="0"/>
              <a:t>GPU Hours:  </a:t>
            </a:r>
            <a:r>
              <a:rPr lang="en-US" sz="2400" dirty="0" smtClean="0"/>
              <a:t>20,000 </a:t>
            </a:r>
            <a:r>
              <a:rPr lang="en-US" sz="2400" dirty="0"/>
              <a:t>(membrane segmentation)</a:t>
            </a:r>
          </a:p>
          <a:p>
            <a:pPr lvl="1"/>
            <a:r>
              <a:rPr lang="en-US" sz="2400" dirty="0"/>
              <a:t>CPU </a:t>
            </a:r>
            <a:r>
              <a:rPr lang="en-US" sz="2400" dirty="0" smtClean="0"/>
              <a:t>Core Hours</a:t>
            </a:r>
            <a:r>
              <a:rPr lang="en-US" sz="2400" dirty="0"/>
              <a:t>:  </a:t>
            </a:r>
            <a:r>
              <a:rPr lang="en-US" sz="2400" dirty="0" smtClean="0"/>
              <a:t>5,000 </a:t>
            </a:r>
            <a:r>
              <a:rPr lang="en-US" sz="2400" dirty="0"/>
              <a:t>(neuron/synapse/merging)</a:t>
            </a:r>
          </a:p>
          <a:p>
            <a:r>
              <a:rPr lang="en-US" sz="2800" dirty="0" smtClean="0"/>
              <a:t>EC2 cost (Feb 2015)</a:t>
            </a:r>
          </a:p>
          <a:p>
            <a:pPr lvl="1"/>
            <a:r>
              <a:rPr lang="en-US" sz="2400" dirty="0" smtClean="0"/>
              <a:t>1 GPU Hour:  0.65</a:t>
            </a:r>
          </a:p>
          <a:p>
            <a:pPr lvl="1"/>
            <a:r>
              <a:rPr lang="en-US" sz="2400" dirty="0" smtClean="0"/>
              <a:t>1 CPU Core: 0.05 (EC2)</a:t>
            </a:r>
            <a:endParaRPr lang="en-US" sz="2800" dirty="0"/>
          </a:p>
          <a:p>
            <a:r>
              <a:rPr lang="en-US" sz="2800" dirty="0" smtClean="0"/>
              <a:t>Existing:  $130,000/TB or $130,000,000/PB</a:t>
            </a:r>
          </a:p>
          <a:p>
            <a:r>
              <a:rPr lang="en-US" sz="2800" dirty="0" smtClean="0"/>
              <a:t>Optimized:  $13,250/TB or $13,250,000/PB</a:t>
            </a:r>
          </a:p>
          <a:p>
            <a:r>
              <a:rPr lang="en-US" sz="2800" dirty="0" err="1" smtClean="0"/>
              <a:t>Davi’s</a:t>
            </a:r>
            <a:r>
              <a:rPr lang="en-US" sz="2800" dirty="0" smtClean="0"/>
              <a:t> data (~12TB):  Roughly $40k (optimized, multi-scale processing) – we can do better</a:t>
            </a:r>
          </a:p>
        </p:txBody>
      </p:sp>
    </p:spTree>
    <p:extLst>
      <p:ext uri="{BB962C8B-B14F-4D97-AF65-F5344CB8AC3E}">
        <p14:creationId xmlns:p14="http://schemas.microsoft.com/office/powerpoint/2010/main" val="4162560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Paper presents a new framing of the connectomics problem </a:t>
            </a:r>
          </a:p>
          <a:p>
            <a:r>
              <a:rPr lang="en-US" dirty="0" smtClean="0"/>
              <a:t>Tools are open source and help other researchers solve problems and think about end-to-end connectomics</a:t>
            </a:r>
          </a:p>
          <a:p>
            <a:r>
              <a:rPr lang="en-US" dirty="0" smtClean="0"/>
              <a:t>Error metric gives a tool to assess results (rather than relying on intermediate metrics)</a:t>
            </a:r>
          </a:p>
          <a:p>
            <a:r>
              <a:rPr lang="en-US" dirty="0" smtClean="0"/>
              <a:t>Things to consider</a:t>
            </a:r>
          </a:p>
          <a:p>
            <a:pPr lvl="1"/>
            <a:r>
              <a:rPr lang="en-US" dirty="0" smtClean="0"/>
              <a:t>Line graphs are one possible error metric – maybe others are better?</a:t>
            </a:r>
          </a:p>
          <a:p>
            <a:pPr lvl="1"/>
            <a:r>
              <a:rPr lang="en-US" dirty="0" smtClean="0"/>
              <a:t>The graphs that are produced are still very errorful and may not be ready for analysis yet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8402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Folio">
  <a:themeElements>
    <a:clrScheme name="Folio">
      <a:dk1>
        <a:sysClr val="windowText" lastClr="000000"/>
      </a:dk1>
      <a:lt1>
        <a:sysClr val="window" lastClr="FFFFFF"/>
      </a:lt1>
      <a:dk2>
        <a:srgbClr val="2D2F2B"/>
      </a:dk2>
      <a:lt2>
        <a:srgbClr val="DEDED7"/>
      </a:lt2>
      <a:accent1>
        <a:srgbClr val="294171"/>
      </a:accent1>
      <a:accent2>
        <a:srgbClr val="748CBC"/>
      </a:accent2>
      <a:accent3>
        <a:srgbClr val="8E887C"/>
      </a:accent3>
      <a:accent4>
        <a:srgbClr val="834736"/>
      </a:accent4>
      <a:accent5>
        <a:srgbClr val="5A1705"/>
      </a:accent5>
      <a:accent6>
        <a:srgbClr val="A0A16A"/>
      </a:accent6>
      <a:hlink>
        <a:srgbClr val="74B6BC"/>
      </a:hlink>
      <a:folHlink>
        <a:srgbClr val="7F95A4"/>
      </a:folHlink>
    </a:clrScheme>
    <a:fontScheme name="Folio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Folio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40000"/>
                <a:satMod val="120000"/>
              </a:schemeClr>
              <a:schemeClr val="phClr">
                <a:tint val="70000"/>
                <a:satMod val="300000"/>
                <a:lumMod val="110000"/>
              </a:schemeClr>
            </a:duotone>
          </a:blip>
          <a:tile tx="0" ty="0" sx="50000" sy="50000" flip="none" algn="tl"/>
        </a:blip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8100" dist="25400" dir="5400000" algn="br" rotWithShape="0">
              <a:srgbClr val="000000">
                <a:alpha val="50000"/>
              </a:srgbClr>
            </a:outerShdw>
          </a:effectLst>
        </a:effectStyle>
        <a:effectStyle>
          <a:effectLst>
            <a:innerShdw blurRad="190500" dist="25400">
              <a:srgbClr val="000000">
                <a:alpha val="50000"/>
              </a:srgbClr>
            </a:innerShdw>
          </a:effectLst>
        </a:effectStyle>
      </a:effectStyleLst>
      <a:bgFillStyleLst>
        <a:blipFill rotWithShape="1">
          <a:blip xmlns:r="http://schemas.openxmlformats.org/officeDocument/2006/relationships" r:embed="rId3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4">
            <a:duotone>
              <a:schemeClr val="phClr">
                <a:shade val="10000"/>
                <a:satMod val="125000"/>
              </a:schemeClr>
              <a:schemeClr val="phClr">
                <a:tint val="70000"/>
                <a:satMod val="350000"/>
                <a:lumMod val="110000"/>
              </a:schemeClr>
            </a:duotone>
          </a:blip>
          <a:stretch/>
        </a:blipFill>
        <a:blipFill rotWithShape="1">
          <a:blip xmlns:r="http://schemas.openxmlformats.org/officeDocument/2006/relationships" r:embed="rId5">
            <a:duotone>
              <a:schemeClr val="phClr">
                <a:shade val="3000"/>
                <a:lumMod val="10000"/>
              </a:schemeClr>
              <a:schemeClr val="phClr">
                <a:tint val="91000"/>
                <a:satMod val="500000"/>
                <a:lumMod val="125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Folio.thmx</Template>
  <TotalTime>11038</TotalTime>
  <Words>589</Words>
  <Application>Microsoft Macintosh PowerPoint</Application>
  <PresentationFormat>On-screen Show (4:3)</PresentationFormat>
  <Paragraphs>94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Folio</vt:lpstr>
      <vt:lpstr>An Automated Images-to-Graphs Pipeline for High Resolution Connectomics</vt:lpstr>
      <vt:lpstr>PowerPoint Presentation</vt:lpstr>
      <vt:lpstr>Opportunity</vt:lpstr>
      <vt:lpstr>Challenge</vt:lpstr>
      <vt:lpstr>Action</vt:lpstr>
      <vt:lpstr>Action (2 of 2):  Line Graphs</vt:lpstr>
      <vt:lpstr>Key Results</vt:lpstr>
      <vt:lpstr>Back of Napkin Compute Required for one terabyte</vt:lpstr>
      <vt:lpstr>Resolution</vt:lpstr>
      <vt:lpstr>Future</vt:lpstr>
      <vt:lpstr>Acknowledgments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Connectivity</dc:title>
  <dc:creator>WILLIAM GRAY</dc:creator>
  <cp:lastModifiedBy>JHU APL</cp:lastModifiedBy>
  <cp:revision>137</cp:revision>
  <cp:lastPrinted>2011-11-10T19:56:04Z</cp:lastPrinted>
  <dcterms:created xsi:type="dcterms:W3CDTF">2011-06-24T17:02:16Z</dcterms:created>
  <dcterms:modified xsi:type="dcterms:W3CDTF">2015-03-12T04:40:54Z</dcterms:modified>
</cp:coreProperties>
</file>

<file path=docProps/thumbnail.jpeg>
</file>